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595" r:id="rId6"/>
  </p:sldMasterIdLst>
  <p:notesMasterIdLst>
    <p:notesMasterId r:id="rId71"/>
  </p:notesMasterIdLst>
  <p:handoutMasterIdLst>
    <p:handoutMasterId r:id="rId72"/>
  </p:handoutMasterIdLst>
  <p:sldIdLst>
    <p:sldId id="501" r:id="rId7"/>
    <p:sldId id="456" r:id="rId8"/>
    <p:sldId id="392" r:id="rId9"/>
    <p:sldId id="394" r:id="rId10"/>
    <p:sldId id="395" r:id="rId11"/>
    <p:sldId id="396" r:id="rId12"/>
    <p:sldId id="391" r:id="rId13"/>
    <p:sldId id="507" r:id="rId14"/>
    <p:sldId id="461" r:id="rId15"/>
    <p:sldId id="510" r:id="rId16"/>
    <p:sldId id="397" r:id="rId17"/>
    <p:sldId id="400" r:id="rId18"/>
    <p:sldId id="511" r:id="rId19"/>
    <p:sldId id="398" r:id="rId20"/>
    <p:sldId id="506" r:id="rId21"/>
    <p:sldId id="406" r:id="rId22"/>
    <p:sldId id="404" r:id="rId23"/>
    <p:sldId id="405" r:id="rId24"/>
    <p:sldId id="509" r:id="rId25"/>
    <p:sldId id="458" r:id="rId26"/>
    <p:sldId id="399" r:id="rId27"/>
    <p:sldId id="402" r:id="rId28"/>
    <p:sldId id="411" r:id="rId29"/>
    <p:sldId id="462" r:id="rId30"/>
    <p:sldId id="463" r:id="rId31"/>
    <p:sldId id="464" r:id="rId32"/>
    <p:sldId id="468" r:id="rId33"/>
    <p:sldId id="469" r:id="rId34"/>
    <p:sldId id="470" r:id="rId35"/>
    <p:sldId id="471" r:id="rId36"/>
    <p:sldId id="472" r:id="rId37"/>
    <p:sldId id="473" r:id="rId38"/>
    <p:sldId id="474" r:id="rId39"/>
    <p:sldId id="475" r:id="rId40"/>
    <p:sldId id="486" r:id="rId41"/>
    <p:sldId id="514" r:id="rId42"/>
    <p:sldId id="413" r:id="rId43"/>
    <p:sldId id="414" r:id="rId44"/>
    <p:sldId id="484" r:id="rId45"/>
    <p:sldId id="485" r:id="rId46"/>
    <p:sldId id="490" r:id="rId47"/>
    <p:sldId id="512" r:id="rId48"/>
    <p:sldId id="504" r:id="rId49"/>
    <p:sldId id="513" r:id="rId50"/>
    <p:sldId id="476" r:id="rId51"/>
    <p:sldId id="481" r:id="rId52"/>
    <p:sldId id="482" r:id="rId53"/>
    <p:sldId id="483" r:id="rId54"/>
    <p:sldId id="477" r:id="rId55"/>
    <p:sldId id="478" r:id="rId56"/>
    <p:sldId id="479" r:id="rId57"/>
    <p:sldId id="488" r:id="rId58"/>
    <p:sldId id="491" r:id="rId59"/>
    <p:sldId id="492" r:id="rId60"/>
    <p:sldId id="493" r:id="rId61"/>
    <p:sldId id="494" r:id="rId62"/>
    <p:sldId id="495" r:id="rId63"/>
    <p:sldId id="496" r:id="rId64"/>
    <p:sldId id="497" r:id="rId65"/>
    <p:sldId id="499" r:id="rId66"/>
    <p:sldId id="498" r:id="rId67"/>
    <p:sldId id="500" r:id="rId68"/>
    <p:sldId id="502" r:id="rId69"/>
    <p:sldId id="503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orient="horz" pos="480">
          <p15:clr>
            <a:srgbClr val="A4A3A4"/>
          </p15:clr>
        </p15:guide>
        <p15:guide id="6" orient="horz" pos="3887">
          <p15:clr>
            <a:srgbClr val="A4A3A4"/>
          </p15:clr>
        </p15:guide>
        <p15:guide id="7" pos="737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91E"/>
    <a:srgbClr val="434345"/>
    <a:srgbClr val="019DA4"/>
    <a:srgbClr val="004547"/>
    <a:srgbClr val="8000FF"/>
    <a:srgbClr val="8E499B"/>
    <a:srgbClr val="4B2D91"/>
    <a:srgbClr val="643CBE"/>
    <a:srgbClr val="5F5FF5"/>
    <a:srgbClr val="C8C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4" autoAdjust="0"/>
    <p:restoredTop sz="87500" autoAdjust="0"/>
  </p:normalViewPr>
  <p:slideViewPr>
    <p:cSldViewPr snapToGrid="0" showGuides="1">
      <p:cViewPr varScale="1">
        <p:scale>
          <a:sx n="87" d="100"/>
          <a:sy n="87" d="100"/>
        </p:scale>
        <p:origin x="-304" y="-112"/>
      </p:cViewPr>
      <p:guideLst>
        <p:guide orient="horz" pos="430"/>
        <p:guide orient="horz" pos="3888"/>
        <p:guide orient="horz" pos="480"/>
        <p:guide orient="horz" pos="3887"/>
        <p:guide pos="576"/>
        <p:guide pos="7104"/>
        <p:guide pos="73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10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slideMaster" Target="slideMasters/slide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70" Type="http://schemas.openxmlformats.org/officeDocument/2006/relationships/slide" Target="slides/slide64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2280C-9833-4EBD-9ACA-993AC3B242A0}" type="datetimeFigureOut">
              <a:rPr lang="en-US" smtClean="0"/>
              <a:t>6/29/16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6140B-E295-4043-A442-3FF4BFFBB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868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6/29/16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Esri</a:t>
            </a:r>
            <a:r>
              <a:rPr lang="en-US" baseline="0" dirty="0" smtClean="0"/>
              <a:t> Corporate Template-Dark v3.3</a:t>
            </a:r>
          </a:p>
          <a:p>
            <a:r>
              <a:rPr lang="en-US" baseline="0" dirty="0" smtClean="0"/>
              <a:t>16:9 version – January 21, 2016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more templates, sample files, and icons, see https://</a:t>
            </a:r>
            <a:r>
              <a:rPr lang="en-US" baseline="0" dirty="0" err="1" smtClean="0"/>
              <a:t>compass.esri.com</a:t>
            </a:r>
            <a:r>
              <a:rPr lang="en-US" baseline="0" dirty="0" smtClean="0"/>
              <a:t>/resources/presentations/Pages/</a:t>
            </a:r>
            <a:r>
              <a:rPr lang="en-US" baseline="0" dirty="0" err="1" smtClean="0"/>
              <a:t>Main.aspx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in Windows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Home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under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Insert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Text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Slide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select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box,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sz="1200" b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on a Mac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View 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menu, select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Footer.</a:t>
            </a:r>
            <a:endParaRPr lang="en-US" sz="1200" b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Select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400" b="1" kern="1200" dirty="0" smtClean="0">
                <a:solidFill>
                  <a:schemeClr val="bg2"/>
                </a:solidFill>
                <a:latin typeface="Arial"/>
                <a:ea typeface="+mn-ea"/>
                <a:cs typeface="+mn-cs"/>
              </a:rPr>
              <a:t>If footers don't appear on the slides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footers don't appear on title slides, in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dialog box make sure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Don't show on title slide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is not selected.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the footers are missing from other slides, the placeholders for these items might have been removed from specific slide layouts or the slide master.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828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http://developers.arcgis.com/javascript/samples/renderer_proportional_lines</a:t>
            </a:r>
          </a:p>
          <a:p>
            <a:r>
              <a:rPr lang="en-US" dirty="0" smtClean="0"/>
              <a:t>http://jyang.esri.com/samples/draw-layer/proportional-slider2.html</a:t>
            </a:r>
          </a:p>
          <a:p>
            <a:r>
              <a:rPr lang="en-US" dirty="0" smtClean="0"/>
              <a:t>http://developers.arcgis.com/javascript/samples/renderer_graduated_polygon/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http://developers.arcgis.com/javascript/samples/renderer_proportional_lines</a:t>
            </a:r>
          </a:p>
          <a:p>
            <a:r>
              <a:rPr lang="en-US" dirty="0" smtClean="0"/>
              <a:t>http://jyang.esri.com/samples/draw-layer/proportional-slider2.html</a:t>
            </a:r>
          </a:p>
          <a:p>
            <a:r>
              <a:rPr lang="en-US" dirty="0" smtClean="0"/>
              <a:t>http://developers.arcgis.com/javascript/samples/renderer_graduated_polygon/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[Show live sample of this one]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Show map and describe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(go to the app)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how popup for one crop, popup for another crop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Show code sample (next page)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03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this still belong????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424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97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http://servicesbeta.esri.com/jerome/uc2014/newprop-color-stops-interactive.html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black">
      <p:bgPr>
        <a:gradFill flip="none" rotWithShape="1">
          <a:gsLst>
            <a:gs pos="0">
              <a:srgbClr val="00B9F2"/>
            </a:gs>
            <a:gs pos="90000">
              <a:srgbClr val="053264"/>
            </a:gs>
            <a:gs pos="30000">
              <a:srgbClr val="007AC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-1199408" y="5567276"/>
            <a:ext cx="13391409" cy="1290751"/>
          </a:xfrm>
          <a:custGeom>
            <a:avLst/>
            <a:gdLst/>
            <a:ahLst/>
            <a:cxnLst/>
            <a:rect l="l" t="t" r="r" b="b"/>
            <a:pathLst>
              <a:path w="10043557" h="1290751">
                <a:moveTo>
                  <a:pt x="8132411" y="0"/>
                </a:moveTo>
                <a:cubicBezTo>
                  <a:pt x="8583764" y="0"/>
                  <a:pt x="9032446" y="11434"/>
                  <a:pt x="9478183" y="34029"/>
                </a:cubicBezTo>
                <a:lnTo>
                  <a:pt x="10043557" y="69857"/>
                </a:lnTo>
                <a:lnTo>
                  <a:pt x="10043557" y="1290751"/>
                </a:lnTo>
                <a:lnTo>
                  <a:pt x="0" y="1290751"/>
                </a:lnTo>
                <a:lnTo>
                  <a:pt x="125788" y="1248403"/>
                </a:lnTo>
                <a:cubicBezTo>
                  <a:pt x="2649168" y="437759"/>
                  <a:pt x="5339667" y="0"/>
                  <a:pt x="8132411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0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27" y="365138"/>
            <a:ext cx="2168737" cy="967642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 bwMode="invGray">
          <a:xfrm flipH="1">
            <a:off x="4650976" y="4204224"/>
            <a:ext cx="7541039" cy="2653803"/>
          </a:xfrm>
          <a:custGeom>
            <a:avLst/>
            <a:gdLst/>
            <a:ahLst/>
            <a:cxnLst/>
            <a:rect l="l" t="t" r="r" b="b"/>
            <a:pathLst>
              <a:path w="5655779" h="2653803">
                <a:moveTo>
                  <a:pt x="0" y="0"/>
                </a:moveTo>
                <a:lnTo>
                  <a:pt x="0" y="2653803"/>
                </a:lnTo>
                <a:lnTo>
                  <a:pt x="5655779" y="2653803"/>
                </a:lnTo>
                <a:lnTo>
                  <a:pt x="5368634" y="2452474"/>
                </a:lnTo>
                <a:cubicBezTo>
                  <a:pt x="3880066" y="1444637"/>
                  <a:pt x="2250051" y="660920"/>
                  <a:pt x="518426" y="144676"/>
                </a:cubicBezTo>
                <a:close/>
              </a:path>
            </a:pathLst>
          </a:custGeom>
          <a:solidFill>
            <a:srgbClr val="053264">
              <a:alpha val="1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hidden">
          <a:xfrm>
            <a:off x="15" y="0"/>
            <a:ext cx="7315199" cy="6858000"/>
          </a:xfrm>
          <a:prstGeom prst="rect">
            <a:avLst/>
          </a:prstGeom>
          <a:gradFill flip="none" rotWithShape="1">
            <a:gsLst>
              <a:gs pos="0">
                <a:srgbClr val="053264"/>
              </a:gs>
              <a:gs pos="50000">
                <a:srgbClr val="053264">
                  <a:alpha val="0"/>
                </a:srgbClr>
              </a:gs>
            </a:gsLst>
            <a:lin ang="162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1" y="3060742"/>
            <a:ext cx="5029200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750910"/>
            <a:ext cx="5029200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 smtClean="0"/>
              <a:t>Demo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-48069" y="457227"/>
            <a:ext cx="2157984" cy="455883"/>
          </a:xfrm>
          <a:solidFill>
            <a:schemeClr val="bg2"/>
          </a:solidFill>
          <a:ln w="12700">
            <a:solidFill>
              <a:srgbClr val="B9E0F7">
                <a:alpha val="50000"/>
              </a:srgbClr>
            </a:solidFill>
            <a:round/>
            <a:headEnd/>
            <a:tailEnd/>
          </a:ln>
        </p:spPr>
        <p:txBody>
          <a:bodyPr wrap="square" lIns="0" tIns="45720" rIns="182880" bIns="4572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lang="en-US" sz="2000" b="0" smtClean="0">
                <a:solidFill>
                  <a:schemeClr val="accent4">
                    <a:lumMod val="20000"/>
                    <a:lumOff val="80000"/>
                  </a:schemeClr>
                </a:solidFill>
                <a:cs typeface="+mn-cs"/>
              </a:defRPr>
            </a:lvl1pPr>
            <a:lvl2pPr marL="0" indent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smtClean="0">
                <a:solidFill>
                  <a:schemeClr val="tx2">
                    <a:lumMod val="20000"/>
                    <a:lumOff val="80000"/>
                  </a:schemeClr>
                </a:solidFill>
                <a:cs typeface="+mn-cs"/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smtClean="0">
                <a:solidFill>
                  <a:schemeClr val="tx2">
                    <a:lumMod val="20000"/>
                    <a:lumOff val="80000"/>
                  </a:schemeClr>
                </a:solidFill>
                <a:cs typeface="+mn-cs"/>
              </a:defRPr>
            </a:lvl3pPr>
            <a:lvl4pPr marL="0" indent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smtClean="0">
                <a:solidFill>
                  <a:schemeClr val="tx2">
                    <a:lumMod val="20000"/>
                    <a:lumOff val="80000"/>
                  </a:schemeClr>
                </a:solidFill>
                <a:cs typeface="+mn-cs"/>
              </a:defRPr>
            </a:lvl4pPr>
            <a:lvl5pPr marL="0" indent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>
                <a:solidFill>
                  <a:schemeClr val="tx2">
                    <a:lumMod val="20000"/>
                    <a:lumOff val="80000"/>
                  </a:schemeClr>
                </a:solidFill>
                <a:cs typeface="+mn-cs"/>
              </a:defRPr>
            </a:lvl5pPr>
          </a:lstStyle>
          <a:p>
            <a:pPr marL="0" lvl="0" indent="0" eaLnBrk="0" hangingPunct="0"/>
            <a:r>
              <a:rPr lang="en-US" dirty="0" smtClean="0"/>
              <a:t>Text</a:t>
            </a:r>
          </a:p>
        </p:txBody>
      </p:sp>
      <p:sp>
        <p:nvSpPr>
          <p:cNvPr id="8" name="Rectangle 7"/>
          <p:cNvSpPr/>
          <p:nvPr/>
        </p:nvSpPr>
        <p:spPr bwMode="gray">
          <a:xfrm>
            <a:off x="15" y="5567276"/>
            <a:ext cx="7315199" cy="1290751"/>
          </a:xfrm>
          <a:custGeom>
            <a:avLst/>
            <a:gdLst/>
            <a:ahLst/>
            <a:cxnLst/>
            <a:rect l="l" t="t" r="r" b="b"/>
            <a:pathLst>
              <a:path w="5486399" h="1290751">
                <a:moveTo>
                  <a:pt x="3575254" y="0"/>
                </a:moveTo>
                <a:cubicBezTo>
                  <a:pt x="4026607" y="0"/>
                  <a:pt x="4475289" y="11434"/>
                  <a:pt x="4921026" y="34029"/>
                </a:cubicBezTo>
                <a:lnTo>
                  <a:pt x="5486399" y="69857"/>
                </a:lnTo>
                <a:lnTo>
                  <a:pt x="5486399" y="1290751"/>
                </a:lnTo>
                <a:lnTo>
                  <a:pt x="0" y="1290751"/>
                </a:lnTo>
                <a:lnTo>
                  <a:pt x="0" y="242604"/>
                </a:lnTo>
                <a:lnTo>
                  <a:pt x="479973" y="181259"/>
                </a:lnTo>
                <a:cubicBezTo>
                  <a:pt x="1495074" y="61560"/>
                  <a:pt x="2527975" y="0"/>
                  <a:pt x="3575254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Rectangle 12"/>
          <p:cNvSpPr/>
          <p:nvPr/>
        </p:nvSpPr>
        <p:spPr bwMode="gray">
          <a:xfrm>
            <a:off x="15" y="4204198"/>
            <a:ext cx="7315199" cy="2653802"/>
          </a:xfrm>
          <a:custGeom>
            <a:avLst/>
            <a:gdLst/>
            <a:ahLst/>
            <a:cxnLst/>
            <a:rect l="l" t="t" r="r" b="b"/>
            <a:pathLst>
              <a:path w="5486399" h="2653802">
                <a:moveTo>
                  <a:pt x="5486399" y="0"/>
                </a:moveTo>
                <a:lnTo>
                  <a:pt x="5486399" y="2653802"/>
                </a:lnTo>
                <a:lnTo>
                  <a:pt x="0" y="2653802"/>
                </a:lnTo>
                <a:lnTo>
                  <a:pt x="0" y="2535044"/>
                </a:lnTo>
                <a:lnTo>
                  <a:pt x="117766" y="2452473"/>
                </a:lnTo>
                <a:cubicBezTo>
                  <a:pt x="1606334" y="1444636"/>
                  <a:pt x="3236349" y="660919"/>
                  <a:pt x="4967974" y="144675"/>
                </a:cubicBezTo>
                <a:close/>
              </a:path>
            </a:pathLst>
          </a:custGeom>
          <a:solidFill>
            <a:srgbClr val="053264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35467" y="6604262"/>
            <a:ext cx="1823720" cy="25373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Esri UC 2014</a:t>
            </a:r>
            <a:r>
              <a:rPr lang="en-US" sz="800" baseline="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|</a:t>
            </a:r>
            <a:r>
              <a:rPr lang="en-US" sz="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Technical</a:t>
            </a:r>
            <a:r>
              <a:rPr lang="en-US" sz="800" baseline="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Workshop |</a:t>
            </a:r>
            <a:endParaRPr lang="en-US" sz="8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43933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_User Screens">
    <p:bg>
      <p:bgPr>
        <a:gradFill flip="none" rotWithShape="1">
          <a:gsLst>
            <a:gs pos="0">
              <a:srgbClr val="19461E"/>
            </a:gs>
            <a:gs pos="100000">
              <a:srgbClr val="19461E"/>
            </a:gs>
            <a:gs pos="40000">
              <a:srgbClr val="288135"/>
            </a:gs>
            <a:gs pos="60000">
              <a:srgbClr val="28813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User Screens Title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AAD04B"/>
                </a:solidFill>
              </a:defRPr>
            </a:lvl1pPr>
          </a:lstStyle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35467" y="6604262"/>
            <a:ext cx="1823720" cy="25373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800" dirty="0" smtClean="0">
                <a:solidFill>
                  <a:srgbClr val="AAD04B"/>
                </a:solidFill>
              </a:rPr>
              <a:t>Esri UC 2014</a:t>
            </a:r>
            <a:r>
              <a:rPr lang="en-US" sz="800" baseline="0" dirty="0" smtClean="0">
                <a:solidFill>
                  <a:srgbClr val="AAD04B"/>
                </a:solidFill>
              </a:rPr>
              <a:t> |</a:t>
            </a:r>
            <a:r>
              <a:rPr lang="en-US" sz="800" dirty="0" smtClean="0">
                <a:solidFill>
                  <a:srgbClr val="AAD04B"/>
                </a:solidFill>
              </a:rPr>
              <a:t> Technical</a:t>
            </a:r>
            <a:r>
              <a:rPr lang="en-US" sz="800" baseline="0" dirty="0" smtClean="0">
                <a:solidFill>
                  <a:srgbClr val="AAD04B"/>
                </a:solidFill>
              </a:rPr>
              <a:t> Workshop |</a:t>
            </a:r>
            <a:endParaRPr lang="en-US" sz="800" dirty="0" smtClean="0">
              <a:solidFill>
                <a:srgbClr val="AAD0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95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2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BIG Word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2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Smaller word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39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716588"/>
            <a:ext cx="12192000" cy="11414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12" y="6041067"/>
            <a:ext cx="6091161" cy="4572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600" b="1"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Section Heading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613591" y="5934015"/>
            <a:ext cx="3962400" cy="67130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 smtClean="0"/>
              <a:t>Sub Heading/Description Goes Here (2 lines max)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315199" y="6058694"/>
            <a:ext cx="0" cy="457200"/>
          </a:xfrm>
          <a:prstGeom prst="line">
            <a:avLst/>
          </a:prstGeom>
          <a:noFill/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0387138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subject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943600"/>
            <a:ext cx="12192000" cy="9144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01" y="6186944"/>
            <a:ext cx="103632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Subject | Description (this line of text is the least important item on this slide)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30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01" y="6186944"/>
            <a:ext cx="103632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Subject | Description (this line of text is the least important item on this slide)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3277826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 bwMode="black">
      <p:bgPr>
        <a:gradFill flip="none" rotWithShape="1">
          <a:gsLst>
            <a:gs pos="0">
              <a:srgbClr val="00B9F2"/>
            </a:gs>
            <a:gs pos="90000">
              <a:srgbClr val="053264"/>
            </a:gs>
            <a:gs pos="30000">
              <a:srgbClr val="007AC2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sri-10GlobeLogo_TagLockup4Lg_sRGBRe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92812" y="2205648"/>
            <a:ext cx="4206380" cy="244671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805398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219203" y="1828800"/>
            <a:ext cx="9753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1" y="1097307"/>
            <a:ext cx="10363200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219201" y="1828804"/>
            <a:ext cx="9753600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682625"/>
            <a:ext cx="10363200" cy="369332"/>
          </a:xfrm>
          <a:noFill/>
        </p:spPr>
        <p:txBody>
          <a:bodyPr vert="horz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1828800"/>
            <a:ext cx="9753600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1" y="6177085"/>
            <a:ext cx="10363200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1219201" y="1828800"/>
            <a:ext cx="9753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76408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1" y="1097307"/>
            <a:ext cx="10363200" cy="246221"/>
          </a:xfrm>
        </p:spPr>
        <p:txBody>
          <a:bodyPr vert="horz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Click to Edit Subtitle (optional)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273965" y="6349730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1" y="6185356"/>
            <a:ext cx="10363200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15" y="0"/>
            <a:ext cx="7315199" cy="6858000"/>
          </a:xfrm>
          <a:prstGeom prst="rect">
            <a:avLst/>
          </a:prstGeom>
          <a:gradFill flip="none" rotWithShape="1">
            <a:gsLst>
              <a:gs pos="0">
                <a:srgbClr val="053264"/>
              </a:gs>
              <a:gs pos="50000">
                <a:srgbClr val="053264">
                  <a:alpha val="0"/>
                </a:srgbClr>
              </a:gs>
            </a:gsLst>
            <a:lin ang="162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1" y="3060742"/>
            <a:ext cx="5029200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750910"/>
            <a:ext cx="5029200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/>
              <a:t>Section Title</a:t>
            </a:r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7"/>
          <p:cNvSpPr/>
          <p:nvPr/>
        </p:nvSpPr>
        <p:spPr bwMode="ltGray">
          <a:xfrm>
            <a:off x="15" y="5567276"/>
            <a:ext cx="7315199" cy="1290751"/>
          </a:xfrm>
          <a:custGeom>
            <a:avLst/>
            <a:gdLst/>
            <a:ahLst/>
            <a:cxnLst/>
            <a:rect l="l" t="t" r="r" b="b"/>
            <a:pathLst>
              <a:path w="5486399" h="1290751">
                <a:moveTo>
                  <a:pt x="3575254" y="0"/>
                </a:moveTo>
                <a:cubicBezTo>
                  <a:pt x="4026607" y="0"/>
                  <a:pt x="4475289" y="11434"/>
                  <a:pt x="4921026" y="34029"/>
                </a:cubicBezTo>
                <a:lnTo>
                  <a:pt x="5486399" y="69857"/>
                </a:lnTo>
                <a:lnTo>
                  <a:pt x="5486399" y="1290751"/>
                </a:lnTo>
                <a:lnTo>
                  <a:pt x="0" y="1290751"/>
                </a:lnTo>
                <a:lnTo>
                  <a:pt x="0" y="242604"/>
                </a:lnTo>
                <a:lnTo>
                  <a:pt x="479973" y="181259"/>
                </a:lnTo>
                <a:cubicBezTo>
                  <a:pt x="1495074" y="61560"/>
                  <a:pt x="2527975" y="0"/>
                  <a:pt x="3575254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Rectangle 12"/>
          <p:cNvSpPr/>
          <p:nvPr/>
        </p:nvSpPr>
        <p:spPr bwMode="ltGray">
          <a:xfrm>
            <a:off x="15" y="4204198"/>
            <a:ext cx="7315199" cy="2653802"/>
          </a:xfrm>
          <a:custGeom>
            <a:avLst/>
            <a:gdLst/>
            <a:ahLst/>
            <a:cxnLst/>
            <a:rect l="l" t="t" r="r" b="b"/>
            <a:pathLst>
              <a:path w="5486399" h="2653802">
                <a:moveTo>
                  <a:pt x="5486399" y="0"/>
                </a:moveTo>
                <a:lnTo>
                  <a:pt x="5486399" y="2653802"/>
                </a:lnTo>
                <a:lnTo>
                  <a:pt x="0" y="2653802"/>
                </a:lnTo>
                <a:lnTo>
                  <a:pt x="0" y="2535044"/>
                </a:lnTo>
                <a:lnTo>
                  <a:pt x="117766" y="2452473"/>
                </a:lnTo>
                <a:cubicBezTo>
                  <a:pt x="1606334" y="1444636"/>
                  <a:pt x="3236349" y="660919"/>
                  <a:pt x="4967974" y="144675"/>
                </a:cubicBezTo>
                <a:close/>
              </a:path>
            </a:pathLst>
          </a:custGeom>
          <a:solidFill>
            <a:srgbClr val="053264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35467" y="6604262"/>
            <a:ext cx="1823720" cy="25373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Esri UC 2014</a:t>
            </a:r>
            <a:r>
              <a:rPr lang="en-US" sz="800" baseline="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|</a:t>
            </a:r>
            <a:r>
              <a:rPr lang="en-US" sz="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Technical</a:t>
            </a:r>
            <a:r>
              <a:rPr lang="en-US" sz="800" baseline="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Workshop |</a:t>
            </a:r>
            <a:endParaRPr lang="en-US" sz="8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08322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B9F2"/>
            </a:gs>
            <a:gs pos="90000">
              <a:srgbClr val="053264"/>
            </a:gs>
            <a:gs pos="30000">
              <a:srgbClr val="007AC2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369332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1828800"/>
            <a:ext cx="9753600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35467" y="6604262"/>
            <a:ext cx="1823720" cy="25373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Esri UC 2015</a:t>
            </a:r>
            <a:r>
              <a:rPr lang="en-US" sz="800" baseline="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|</a:t>
            </a:r>
            <a:r>
              <a:rPr lang="en-US" sz="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Technical</a:t>
            </a:r>
            <a:r>
              <a:rPr lang="en-US" sz="800" baseline="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Workshop |</a:t>
            </a:r>
            <a:endParaRPr lang="en-US" sz="800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596" r:id="rId1"/>
    <p:sldLayoutId id="2147486597" r:id="rId2"/>
    <p:sldLayoutId id="2147486598" r:id="rId3"/>
    <p:sldLayoutId id="2147486599" r:id="rId4"/>
    <p:sldLayoutId id="2147486637" r:id="rId5"/>
    <p:sldLayoutId id="2147486601" r:id="rId6"/>
    <p:sldLayoutId id="2147486602" r:id="rId7"/>
    <p:sldLayoutId id="2147486603" r:id="rId8"/>
    <p:sldLayoutId id="2147486635" r:id="rId9"/>
    <p:sldLayoutId id="2147486636" r:id="rId10"/>
    <p:sldLayoutId id="2147486606" r:id="rId11"/>
    <p:sldLayoutId id="2147486608" r:id="rId12"/>
    <p:sldLayoutId id="2147486609" r:id="rId13"/>
    <p:sldLayoutId id="2147486610" r:id="rId14"/>
    <p:sldLayoutId id="2147486611" r:id="rId15"/>
    <p:sldLayoutId id="2147486612" r:id="rId16"/>
    <p:sldLayoutId id="2147486613" r:id="rId17"/>
  </p:sldLayoutIdLst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dms746777.esri.com/webdev/3.14/legacy-simple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icesbeta.esri.com/jerome/uc2014/legacy-simple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dms746777.esri.com/webdev/3.14/aboveAndBelow.html" TargetMode="External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field-function-abovebelow.html" TargetMode="External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newprop-color-stops.html" TargetMode="External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newprop-color-stops.html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samples/renderer_proportional_points/" TargetMode="External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samples/renderer_proportional_points/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newprop_true_proportional.html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newprop_true_proportional.html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arcgis.com/javascript/samples/renderer_proportional_lines/" TargetMode="External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arcgis.com/javascript/samples/renderer_proportional_lines/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developers.arcgis.com/javascript/samples/renderer_size_scale/" TargetMode="External"/><Relationship Id="rId3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dms746777.esri.com/webdev/3.14/opacityInfo.html" TargetMode="External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newprop-color-opacity.html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field-function-predominance.html" TargetMode="External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s.arcgis.com/javascript/jssamples/fl_hover.html" TargetMode="Externa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arcgis.com/javascript/samples/renderer_opacityinfo/" TargetMode="External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arcgis.com/javascript/samples/renderer_opacityinfo/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dot-density-asian.html" TargetMode="External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dot-density-asian.html" TargetMode="External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s.arcgis.com/javascript/jssamples/query_buffer.html" TargetMode="External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s.arcgis.com/javascript/jssamples/toolbar_edit.html" TargetMode="External"/><Relationship Id="rId3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loan214511.esri.com/samples/tests/self-service-mapping-prototype-gh-pages/SliderDemosHQ.html" TargetMode="External"/><Relationship Id="rId3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kenes.github.io/esri-js-samples/smart-mapping/seattle-demographics.html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hyperlink" Target="mailto:jbartley@esri.com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7.jpg"/><Relationship Id="rId3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1"/>
            <a:ext cx="12188952" cy="6857999"/>
            <a:chOff x="0" y="0"/>
            <a:chExt cx="12188952" cy="68579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0" y="0"/>
              <a:ext cx="12188952" cy="6857999"/>
            </a:xfrm>
            <a:prstGeom prst="rect">
              <a:avLst/>
            </a:prstGeom>
          </p:spPr>
        </p:pic>
        <p:pic>
          <p:nvPicPr>
            <p:cNvPr id="4" name="Picture 3" descr="esri-10GlobeLogo_1CRev.png"/>
            <p:cNvPicPr>
              <a:picLocks noChangeAspect="1"/>
            </p:cNvPicPr>
            <p:nvPr/>
          </p:nvPicPr>
          <p:blipFill rotWithShape="1">
            <a:blip r:embed="rId4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76"/>
            <a:stretch/>
          </p:blipFill>
          <p:spPr>
            <a:xfrm>
              <a:off x="11349429" y="2630922"/>
              <a:ext cx="642731" cy="348435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/>
              <a:t>2D Visualization with the ArcGIS API for JavaScript</a:t>
            </a:r>
            <a:endParaRPr lang="en-US" sz="4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68" y="5109406"/>
            <a:ext cx="1054100" cy="1054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17095" y="5565629"/>
            <a:ext cx="4325816" cy="5978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3200" b="1" dirty="0" smtClean="0">
                <a:ea typeface="+mn-ea"/>
                <a:cs typeface="+mn-cs"/>
              </a:rPr>
              <a:t>Kristian Ekenes </a:t>
            </a:r>
          </a:p>
          <a:p>
            <a:pPr algn="l" eaLnBrk="0" hangingPunct="0">
              <a:lnSpc>
                <a:spcPts val="1800"/>
              </a:lnSpc>
            </a:pPr>
            <a:endParaRPr lang="en-US" sz="3200" b="1" dirty="0" smtClean="0">
              <a:ea typeface="+mn-ea"/>
              <a:cs typeface="+mn-cs"/>
            </a:endParaRPr>
          </a:p>
          <a:p>
            <a:pPr algn="l" eaLnBrk="0" hangingPunct="0">
              <a:lnSpc>
                <a:spcPts val="1800"/>
              </a:lnSpc>
            </a:pPr>
            <a:r>
              <a:rPr lang="en-US" sz="3200" b="1" dirty="0" smtClean="0">
                <a:ea typeface="+mn-ea"/>
                <a:cs typeface="+mn-cs"/>
              </a:rPr>
              <a:t>@</a:t>
            </a:r>
            <a:r>
              <a:rPr lang="en-US" sz="3200" b="1" dirty="0" err="1" smtClean="0">
                <a:ea typeface="+mn-ea"/>
                <a:cs typeface="+mn-cs"/>
              </a:rPr>
              <a:t>kekenes</a:t>
            </a:r>
            <a:endParaRPr lang="en-US" sz="3200" b="1" dirty="0" smtClean="0"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17095" y="4057570"/>
            <a:ext cx="4325816" cy="5978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3200" b="1" dirty="0" smtClean="0">
                <a:ea typeface="+mn-ea"/>
                <a:cs typeface="+mn-cs"/>
              </a:rPr>
              <a:t>Jeremy Bartley</a:t>
            </a:r>
          </a:p>
          <a:p>
            <a:pPr algn="l" eaLnBrk="0" hangingPunct="0">
              <a:lnSpc>
                <a:spcPts val="1800"/>
              </a:lnSpc>
            </a:pPr>
            <a:endParaRPr lang="en-US" sz="3200" b="1" dirty="0" smtClean="0">
              <a:ea typeface="+mn-ea"/>
              <a:cs typeface="+mn-cs"/>
            </a:endParaRPr>
          </a:p>
          <a:p>
            <a:pPr eaLnBrk="0" hangingPunct="0">
              <a:lnSpc>
                <a:spcPts val="1800"/>
              </a:lnSpc>
            </a:pPr>
            <a:r>
              <a:rPr lang="en-US" sz="3200" b="1" dirty="0"/>
              <a:t>@</a:t>
            </a:r>
            <a:r>
              <a:rPr lang="en-US" sz="3200" b="1" dirty="0" err="1"/>
              <a:t>ArcGISJSAPI</a:t>
            </a:r>
            <a:endParaRPr lang="en-US" sz="3200" b="1" dirty="0" smtClean="0"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68" y="3607538"/>
            <a:ext cx="1054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122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2302" y="1990428"/>
            <a:ext cx="10367433" cy="1477328"/>
          </a:xfrm>
        </p:spPr>
        <p:txBody>
          <a:bodyPr/>
          <a:lstStyle/>
          <a:p>
            <a:r>
              <a:rPr lang="en-US" dirty="0"/>
              <a:t>Show </a:t>
            </a:r>
            <a:r>
              <a:rPr lang="en-US" dirty="0" smtClean="0"/>
              <a:t>me </a:t>
            </a:r>
            <a:r>
              <a:rPr lang="en-US" dirty="0">
                <a:solidFill>
                  <a:srgbClr val="FFFF00"/>
                </a:solidFill>
              </a:rPr>
              <a:t>w</a:t>
            </a:r>
            <a:r>
              <a:rPr lang="en-US" dirty="0" smtClean="0">
                <a:solidFill>
                  <a:srgbClr val="FFFF00"/>
                </a:solidFill>
              </a:rPr>
              <a:t>here!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12302" y="3467761"/>
            <a:ext cx="10367433" cy="615553"/>
          </a:xfrm>
        </p:spPr>
        <p:txBody>
          <a:bodyPr/>
          <a:lstStyle/>
          <a:p>
            <a:r>
              <a:rPr lang="en-US" dirty="0" smtClean="0"/>
              <a:t>Single symbol, no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95853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174" name="Picture 6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0724"/>
            <a:ext cx="12192000" cy="406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478" y="4460825"/>
            <a:ext cx="1256522" cy="1443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892313" y="550103"/>
            <a:ext cx="10363200" cy="615553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where</a:t>
            </a:r>
            <a:r>
              <a:rPr lang="en-US" sz="4000" dirty="0"/>
              <a:t>! </a:t>
            </a:r>
            <a:r>
              <a:rPr lang="en-US" sz="3200" dirty="0"/>
              <a:t>(no field)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76682"/>
            <a:ext cx="10363200" cy="307777"/>
          </a:xfrm>
        </p:spPr>
        <p:txBody>
          <a:bodyPr/>
          <a:lstStyle/>
          <a:p>
            <a:r>
              <a:rPr lang="en-US" sz="2000" dirty="0" smtClean="0"/>
              <a:t>Simple Renderer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784406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2313" y="550103"/>
            <a:ext cx="10363200" cy="615553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where</a:t>
            </a:r>
            <a:r>
              <a:rPr lang="en-US" sz="4000" dirty="0"/>
              <a:t>! </a:t>
            </a:r>
            <a:r>
              <a:rPr lang="en-US" sz="3200" dirty="0"/>
              <a:t>(no field)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76682"/>
            <a:ext cx="10363200" cy="307777"/>
          </a:xfrm>
        </p:spPr>
        <p:txBody>
          <a:bodyPr/>
          <a:lstStyle/>
          <a:p>
            <a:r>
              <a:rPr lang="en-US" sz="2000" dirty="0" smtClean="0"/>
              <a:t>Simple 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174" name="Picture 6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0724"/>
            <a:ext cx="12192000" cy="4063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478" y="4460825"/>
            <a:ext cx="1256522" cy="1443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7264"/>
            <a:ext cx="10096500" cy="3343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695847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2302" y="1990428"/>
            <a:ext cx="10367433" cy="1477328"/>
          </a:xfrm>
        </p:spPr>
        <p:txBody>
          <a:bodyPr/>
          <a:lstStyle/>
          <a:p>
            <a:r>
              <a:rPr lang="en-US" dirty="0"/>
              <a:t>Show </a:t>
            </a:r>
            <a:r>
              <a:rPr lang="en-US" dirty="0" smtClean="0"/>
              <a:t>me </a:t>
            </a:r>
            <a:r>
              <a:rPr lang="en-US" dirty="0" smtClean="0">
                <a:solidFill>
                  <a:srgbClr val="FFFF00"/>
                </a:solidFill>
              </a:rPr>
              <a:t>what!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12302" y="3467761"/>
            <a:ext cx="10367433" cy="615553"/>
          </a:xfrm>
        </p:spPr>
        <p:txBody>
          <a:bodyPr/>
          <a:lstStyle/>
          <a:p>
            <a:r>
              <a:rPr lang="en-US" dirty="0" smtClean="0"/>
              <a:t>Based on field or 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49252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7531" y="505930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w</a:t>
            </a:r>
            <a:r>
              <a:rPr lang="en-US" sz="4000" dirty="0" smtClean="0">
                <a:solidFill>
                  <a:srgbClr val="FFFF00"/>
                </a:solidFill>
              </a:rPr>
              <a:t>hat</a:t>
            </a:r>
            <a:r>
              <a:rPr lang="en-US" sz="4000" dirty="0"/>
              <a:t>! </a:t>
            </a:r>
            <a:r>
              <a:rPr lang="en-US" sz="3200" dirty="0" smtClean="0"/>
              <a:t>(with field)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24307"/>
            <a:ext cx="10363200" cy="307777"/>
          </a:xfrm>
        </p:spPr>
        <p:txBody>
          <a:bodyPr/>
          <a:lstStyle/>
          <a:p>
            <a:r>
              <a:rPr lang="en-US" sz="2000" dirty="0" smtClean="0"/>
              <a:t>Unique Value 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9" name="Picture 8" descr="Screen Shot 2016-06-22 at 2.28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504" y="1192696"/>
            <a:ext cx="5810496" cy="548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6086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24307"/>
            <a:ext cx="10363200" cy="307777"/>
          </a:xfrm>
        </p:spPr>
        <p:txBody>
          <a:bodyPr/>
          <a:lstStyle/>
          <a:p>
            <a:r>
              <a:rPr lang="en-US" sz="2000" dirty="0" smtClean="0"/>
              <a:t>Unique Value 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12" name="Picture 11" descr="Screen Shot 2016-06-22 at 2.28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504" y="1192696"/>
            <a:ext cx="5810496" cy="5488608"/>
          </a:xfrm>
          <a:prstGeom prst="rect">
            <a:avLst/>
          </a:prstGeom>
        </p:spPr>
      </p:pic>
      <p:pic>
        <p:nvPicPr>
          <p:cNvPr id="7" name="Picture 6" descr="Screen Shot 2016-06-22 at 2.25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6" y="3018182"/>
            <a:ext cx="9791700" cy="3530600"/>
          </a:xfrm>
          <a:prstGeom prst="rect">
            <a:avLst/>
          </a:prstGeom>
        </p:spPr>
      </p:pic>
      <p:pic>
        <p:nvPicPr>
          <p:cNvPr id="10" name="Picture 9" descr="Screen Shot 2016-06-22 at 2.25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3" y="1598544"/>
            <a:ext cx="9918700" cy="1397000"/>
          </a:xfrm>
          <a:prstGeom prst="rect">
            <a:avLst/>
          </a:prstGeom>
        </p:spPr>
      </p:pic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947531" y="505930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w</a:t>
            </a:r>
            <a:r>
              <a:rPr lang="en-US" sz="4000" dirty="0" smtClean="0">
                <a:solidFill>
                  <a:srgbClr val="FFFF00"/>
                </a:solidFill>
              </a:rPr>
              <a:t>hat</a:t>
            </a:r>
            <a:r>
              <a:rPr lang="en-US" sz="4000" dirty="0"/>
              <a:t>! </a:t>
            </a:r>
            <a:r>
              <a:rPr lang="en-US" sz="3200" dirty="0" smtClean="0"/>
              <a:t>(with field)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7009583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615553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what</a:t>
            </a:r>
            <a:r>
              <a:rPr lang="en-US" sz="4000" dirty="0"/>
              <a:t>! </a:t>
            </a:r>
            <a:r>
              <a:rPr lang="en-US" sz="3200" dirty="0"/>
              <a:t>(with </a:t>
            </a:r>
            <a:r>
              <a:rPr lang="en-US" sz="3200" dirty="0" smtClean="0"/>
              <a:t>expression function)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 bwMode="auto">
          <a:xfrm>
            <a:off x="2058645" y="2076060"/>
            <a:ext cx="8070980" cy="215070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2315353"/>
            <a:ext cx="78867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3097090"/>
            <a:ext cx="789622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7275443" y="2295475"/>
            <a:ext cx="2554357" cy="3238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813787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59183" y="22087"/>
            <a:ext cx="10363200" cy="1107996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what</a:t>
            </a:r>
            <a:r>
              <a:rPr lang="en-US" sz="4000" dirty="0"/>
              <a:t>! </a:t>
            </a:r>
            <a:r>
              <a:rPr lang="en-US" sz="3200" dirty="0"/>
              <a:t>(with expression function)– </a:t>
            </a:r>
            <a:r>
              <a:rPr lang="en-US" sz="3200" dirty="0" smtClean="0"/>
              <a:t>Above and Below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2" y="1129253"/>
            <a:ext cx="12194171" cy="57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3750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0227" y="97321"/>
            <a:ext cx="10363200" cy="1107996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what</a:t>
            </a:r>
            <a:r>
              <a:rPr lang="en-US" sz="4000" dirty="0"/>
              <a:t>! </a:t>
            </a:r>
            <a:r>
              <a:rPr lang="en-US" sz="3200" dirty="0"/>
              <a:t>(with expression function)– Above and Below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8"/>
          </p:nvPr>
        </p:nvPicPr>
        <p:blipFill>
          <a:blip r:embed="rId2"/>
          <a:srcRect t="27936" b="27936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9633"/>
            <a:ext cx="12188270" cy="5598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0" y="1689652"/>
            <a:ext cx="6487255" cy="51683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-1" y="1263071"/>
            <a:ext cx="7053623" cy="20503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281767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2302" y="513100"/>
            <a:ext cx="10003989" cy="2954655"/>
          </a:xfrm>
        </p:spPr>
        <p:txBody>
          <a:bodyPr/>
          <a:lstStyle/>
          <a:p>
            <a:r>
              <a:rPr lang="en-US" dirty="0"/>
              <a:t>Show </a:t>
            </a:r>
            <a:r>
              <a:rPr lang="en-US" dirty="0" smtClean="0"/>
              <a:t>me </a:t>
            </a:r>
            <a:r>
              <a:rPr lang="en-US" dirty="0">
                <a:solidFill>
                  <a:srgbClr val="FFFF00"/>
                </a:solidFill>
              </a:rPr>
              <a:t>h</a:t>
            </a:r>
            <a:r>
              <a:rPr lang="en-US" dirty="0" smtClean="0">
                <a:solidFill>
                  <a:srgbClr val="FFFF00"/>
                </a:solidFill>
              </a:rPr>
              <a:t>ow much!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12303" y="3815475"/>
            <a:ext cx="3615524" cy="1923604"/>
          </a:xfrm>
        </p:spPr>
        <p:txBody>
          <a:bodyPr/>
          <a:lstStyle/>
          <a:p>
            <a:r>
              <a:rPr lang="en-US" dirty="0" smtClean="0"/>
              <a:t>Color</a:t>
            </a:r>
          </a:p>
          <a:p>
            <a:r>
              <a:rPr lang="en-US" dirty="0" smtClean="0"/>
              <a:t>Size</a:t>
            </a:r>
          </a:p>
          <a:p>
            <a:r>
              <a:rPr lang="en-US" dirty="0" smtClean="0"/>
              <a:t>Opacity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6487050" y="3813266"/>
            <a:ext cx="3615524" cy="184665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dirty="0" smtClean="0"/>
              <a:t>Also based off field value or 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8713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Layer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Your gateway to client-side visualization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Type Presentation Title Here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85913" y="6714435"/>
            <a:ext cx="914400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78816016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302" y="833182"/>
            <a:ext cx="10367433" cy="1659194"/>
          </a:xfrm>
        </p:spPr>
        <p:txBody>
          <a:bodyPr/>
          <a:lstStyle/>
          <a:p>
            <a:r>
              <a:rPr lang="en-US" sz="6600" dirty="0" smtClean="0"/>
              <a:t>Parametric Properties on Renderer</a:t>
            </a:r>
            <a:endParaRPr lang="en-US" sz="6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2302" y="2658136"/>
            <a:ext cx="10367433" cy="3231654"/>
          </a:xfrm>
        </p:spPr>
        <p:txBody>
          <a:bodyPr/>
          <a:lstStyle/>
          <a:p>
            <a:r>
              <a:rPr lang="en-US" dirty="0" err="1"/>
              <a:t>rotationInfo</a:t>
            </a:r>
            <a:endParaRPr lang="en-US" dirty="0"/>
          </a:p>
          <a:p>
            <a:r>
              <a:rPr lang="en-US" dirty="0" err="1" smtClean="0"/>
              <a:t>sizeInfo</a:t>
            </a:r>
            <a:endParaRPr lang="en-US" dirty="0" smtClean="0"/>
          </a:p>
          <a:p>
            <a:r>
              <a:rPr lang="en-US" dirty="0" err="1" smtClean="0"/>
              <a:t>colorInfo</a:t>
            </a:r>
            <a:endParaRPr lang="en-US" dirty="0" smtClean="0"/>
          </a:p>
          <a:p>
            <a:r>
              <a:rPr lang="en-US" dirty="0" err="1" smtClean="0"/>
              <a:t>opacityInfo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Type Presentation Title Here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25944" y="5381489"/>
            <a:ext cx="5245356" cy="109387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r>
              <a:rPr lang="en-US" sz="4400" dirty="0" err="1" smtClean="0">
                <a:solidFill>
                  <a:srgbClr val="FFFF96"/>
                </a:solidFill>
              </a:rPr>
              <a:t>VisualVariables</a:t>
            </a:r>
            <a:r>
              <a:rPr lang="en-US" sz="4400" dirty="0" smtClean="0">
                <a:solidFill>
                  <a:srgbClr val="FFFF96"/>
                </a:solidFill>
              </a:rPr>
              <a:t> – Parameterized Symbols</a:t>
            </a:r>
          </a:p>
        </p:txBody>
      </p:sp>
    </p:spTree>
    <p:extLst>
      <p:ext uri="{BB962C8B-B14F-4D97-AF65-F5344CB8AC3E}">
        <p14:creationId xmlns:p14="http://schemas.microsoft.com/office/powerpoint/2010/main" val="409872828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(classed color)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smtClean="0"/>
              <a:t>Class Breaks 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 descr="Screen Shot 2016-06-28 at 8.48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258" y="1435108"/>
            <a:ext cx="7366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4530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smtClean="0"/>
              <a:t>Class Breaks 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(classed color)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3" name="Picture 2" descr="Screen Shot 2016-06-28 at 8.48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66" y="1369125"/>
            <a:ext cx="7366000" cy="4724400"/>
          </a:xfrm>
          <a:prstGeom prst="rect">
            <a:avLst/>
          </a:prstGeom>
        </p:spPr>
      </p:pic>
      <p:pic>
        <p:nvPicPr>
          <p:cNvPr id="7" name="Picture 6" descr="Screen Shot 2016-06-28 at 9.18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6" y="2127919"/>
            <a:ext cx="9722873" cy="39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9012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(continuous color)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SimpleRenderer</a:t>
            </a:r>
            <a:r>
              <a:rPr lang="en-US" sz="2000" dirty="0" smtClean="0"/>
              <a:t> + </a:t>
            </a:r>
            <a:r>
              <a:rPr lang="en-US" sz="2000" dirty="0" err="1" smtClean="0"/>
              <a:t>colorInfo</a:t>
            </a:r>
            <a:endParaRPr lang="en-US" sz="2000" dirty="0"/>
          </a:p>
        </p:txBody>
      </p:sp>
      <p:pic>
        <p:nvPicPr>
          <p:cNvPr id="7" name="Picture 6" descr="Screen Shot 2016-06-22 at 7.25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163" y="1551967"/>
            <a:ext cx="9205474" cy="5032147"/>
          </a:xfrm>
          <a:prstGeom prst="rect">
            <a:avLst/>
          </a:prstGeom>
        </p:spPr>
      </p:pic>
      <p:pic>
        <p:nvPicPr>
          <p:cNvPr id="8" name="Picture 7" descr="Screen Shot 2016-06-22 at 7.25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5" y="3713861"/>
            <a:ext cx="4089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4301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9" name="Picture 8" descr="Screen Shot 2016-06-22 at 7.25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44" y="1567085"/>
            <a:ext cx="9205474" cy="50321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661641"/>
            <a:ext cx="5637008" cy="39534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0" y="3143250"/>
            <a:ext cx="5635626" cy="2916238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(continuous color)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SimpleRenderer</a:t>
            </a:r>
            <a:r>
              <a:rPr lang="en-US" sz="2000" dirty="0" smtClean="0"/>
              <a:t> + </a:t>
            </a:r>
            <a:r>
              <a:rPr lang="en-US" sz="2000" dirty="0" err="1" smtClean="0"/>
              <a:t>colorInfo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060626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3282"/>
            <a:ext cx="12208582" cy="4394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(color with stops)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SimpleRenderer</a:t>
            </a:r>
            <a:r>
              <a:rPr lang="en-US" sz="2000" dirty="0" smtClean="0"/>
              <a:t> + </a:t>
            </a:r>
            <a:r>
              <a:rPr lang="en-US" sz="2000" dirty="0" err="1" smtClean="0"/>
              <a:t>colorInfo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509054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3282"/>
            <a:ext cx="12208582" cy="4394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677" y="190500"/>
            <a:ext cx="6058198" cy="3200400"/>
          </a:xfrm>
          <a:prstGeom prst="rect">
            <a:avLst/>
          </a:prstGeom>
        </p:spPr>
      </p:pic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54979" y="565221"/>
            <a:ext cx="10363200" cy="1046440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br>
              <a:rPr lang="en-US" sz="4000" dirty="0" smtClean="0">
                <a:solidFill>
                  <a:srgbClr val="FFFF00"/>
                </a:solidFill>
              </a:rPr>
            </a:br>
            <a:r>
              <a:rPr lang="en-US" sz="2800" dirty="0" smtClean="0"/>
              <a:t>(color with stops)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54978" y="1751931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SimpleRenderer</a:t>
            </a:r>
            <a:r>
              <a:rPr lang="en-US" sz="2000" dirty="0" smtClean="0"/>
              <a:t> + </a:t>
            </a:r>
            <a:r>
              <a:rPr lang="en-US" sz="2000" dirty="0" err="1" smtClean="0"/>
              <a:t>colorInfo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921909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87807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SimpleRenderer</a:t>
            </a:r>
            <a:r>
              <a:rPr lang="en-US" sz="2000" dirty="0" smtClean="0"/>
              <a:t> + </a:t>
            </a:r>
            <a:r>
              <a:rPr lang="en-US" sz="2000" dirty="0" err="1" smtClean="0"/>
              <a:t>SizeInfo</a:t>
            </a:r>
            <a:r>
              <a:rPr lang="en-US" sz="2000" dirty="0" smtClean="0"/>
              <a:t> visual variable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6913"/>
            <a:ext cx="12192000" cy="503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 </a:t>
            </a:r>
            <a:r>
              <a:rPr lang="en-US" sz="2800" dirty="0" smtClean="0"/>
              <a:t>(size by real-world dist./area)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07480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87807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6913"/>
            <a:ext cx="12192000" cy="503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11338"/>
            <a:ext cx="6718300" cy="37084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 </a:t>
            </a:r>
            <a:r>
              <a:rPr lang="en-US" sz="2800" dirty="0" smtClean="0"/>
              <a:t>(size by real-world dist./area)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67637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084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4675"/>
            <a:ext cx="12192000" cy="536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/>
              <a:t>(truly proportional size)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2807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Layer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Vector data (</a:t>
            </a:r>
            <a:r>
              <a:rPr lang="en-US" dirty="0" err="1"/>
              <a:t>svg</a:t>
            </a:r>
            <a:r>
              <a:rPr lang="en-US" dirty="0"/>
              <a:t> or canvas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77" y="0"/>
            <a:ext cx="3421224" cy="686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6537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084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10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4675"/>
            <a:ext cx="12192000" cy="536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9396" y="3600450"/>
            <a:ext cx="5252604" cy="3257550"/>
          </a:xfrm>
          <a:prstGeom prst="rect">
            <a:avLst/>
          </a:prstGeom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2800" dirty="0"/>
              <a:t>(truly proportional size)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39735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939063" y="485362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(continuous </a:t>
            </a:r>
            <a:r>
              <a:rPr lang="en-US" sz="2800" dirty="0" smtClean="0"/>
              <a:t>size - bounded)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88384" y="1132603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514475"/>
            <a:ext cx="97790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532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514475"/>
            <a:ext cx="9779000" cy="5343525"/>
          </a:xfrm>
          <a:prstGeom prst="rect">
            <a:avLst/>
          </a:prstGeom>
        </p:spPr>
      </p:pic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939063" y="485362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(continuous </a:t>
            </a:r>
            <a:r>
              <a:rPr lang="en-US" sz="2800" dirty="0" smtClean="0"/>
              <a:t>size - bounded)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88384" y="1132603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  <p:pic>
        <p:nvPicPr>
          <p:cNvPr id="5" name="Picture 4" descr="Screen Shot 2016-06-24 at 11.45.5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603500"/>
            <a:ext cx="5905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6848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8198"/>
            <a:ext cx="12192000" cy="4649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2800" dirty="0"/>
              <a:t>(bounded proportional size</a:t>
            </a:r>
            <a:r>
              <a:rPr lang="en-US" sz="2800" dirty="0" smtClean="0"/>
              <a:t>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65275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8198"/>
            <a:ext cx="12192000" cy="4649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19250"/>
            <a:ext cx="4368800" cy="3035300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/>
              <a:t>(bounded proportional size)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96700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9" y="1285875"/>
            <a:ext cx="10937875" cy="5572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99499" y="4714875"/>
            <a:ext cx="2578101" cy="145573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/>
            <a:r>
              <a:rPr lang="en-US" sz="2400" dirty="0" smtClean="0"/>
              <a:t>Map should look</a:t>
            </a:r>
          </a:p>
          <a:p>
            <a:pPr algn="ctr" eaLnBrk="0" hangingPunct="0"/>
            <a:r>
              <a:rPr lang="en-US" sz="2400" dirty="0" smtClean="0"/>
              <a:t> good at all scales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592667" y="251111"/>
            <a:ext cx="11292416" cy="1046440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2800" dirty="0" smtClean="0"/>
              <a:t>(scale dependent continuous size)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00714" y="89835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/>
              <a:t>SizeInfo</a:t>
            </a:r>
            <a:r>
              <a:rPr lang="en-US" sz="2000" dirty="0"/>
              <a:t> visual variable</a:t>
            </a:r>
          </a:p>
        </p:txBody>
      </p:sp>
    </p:spTree>
    <p:extLst>
      <p:ext uri="{BB962C8B-B14F-4D97-AF65-F5344CB8AC3E}">
        <p14:creationId xmlns:p14="http://schemas.microsoft.com/office/powerpoint/2010/main" val="239739558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914401" y="583655"/>
            <a:ext cx="10363200" cy="615553"/>
          </a:xfrm>
        </p:spPr>
        <p:txBody>
          <a:bodyPr/>
          <a:lstStyle/>
          <a:p>
            <a:r>
              <a:rPr lang="en-US" sz="4000" dirty="0" smtClean="0"/>
              <a:t>Rotation</a:t>
            </a:r>
            <a:endParaRPr lang="en-US" sz="400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094827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Renderer.rotationInfo</a:t>
            </a:r>
            <a:endParaRPr 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6" y="1464572"/>
            <a:ext cx="5562600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36" y="1464572"/>
            <a:ext cx="5315428" cy="1440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4162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7886"/>
            <a:ext cx="12188744" cy="418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914401" y="534677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 smtClean="0"/>
              <a:t>OpacityInfo</a:t>
            </a:r>
            <a:r>
              <a:rPr lang="en-US" sz="2000" dirty="0" smtClean="0"/>
              <a:t> </a:t>
            </a:r>
            <a:r>
              <a:rPr lang="en-US" sz="2000" dirty="0"/>
              <a:t>visual variable</a:t>
            </a:r>
          </a:p>
        </p:txBody>
      </p:sp>
    </p:spTree>
    <p:extLst>
      <p:ext uri="{BB962C8B-B14F-4D97-AF65-F5344CB8AC3E}">
        <p14:creationId xmlns:p14="http://schemas.microsoft.com/office/powerpoint/2010/main" val="215333778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7886"/>
            <a:ext cx="12188744" cy="418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3405187" y="3260675"/>
            <a:ext cx="394653" cy="4172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229667" y="3260676"/>
            <a:ext cx="394653" cy="4172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95344"/>
            <a:ext cx="7080250" cy="357690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0" y="3921124"/>
            <a:ext cx="4111625" cy="2032001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err="1" smtClean="0"/>
              <a:t>OpacityInfo</a:t>
            </a:r>
            <a:r>
              <a:rPr lang="en-US" sz="2000" dirty="0" smtClean="0"/>
              <a:t> </a:t>
            </a:r>
            <a:r>
              <a:rPr lang="en-US" sz="2000" dirty="0"/>
              <a:t>visual variable</a:t>
            </a:r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914401" y="534677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43783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075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2190750"/>
            <a:ext cx="1218565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UniqueValueRenderer</a:t>
            </a:r>
            <a:r>
              <a:rPr lang="en-US" sz="2000" dirty="0" smtClean="0"/>
              <a:t> </a:t>
            </a:r>
            <a:r>
              <a:rPr lang="en-US" sz="2000" dirty="0"/>
              <a:t>+ </a:t>
            </a:r>
            <a:r>
              <a:rPr lang="en-US" sz="2000" dirty="0" err="1" smtClean="0"/>
              <a:t>OpacityInfo</a:t>
            </a:r>
            <a:r>
              <a:rPr lang="en-US" sz="2000" dirty="0" smtClean="0"/>
              <a:t> </a:t>
            </a:r>
            <a:r>
              <a:rPr lang="en-US" sz="2000" dirty="0"/>
              <a:t>visual variable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914401" y="534677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96087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Layer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Vector data (</a:t>
            </a:r>
            <a:r>
              <a:rPr lang="en-US" dirty="0" err="1"/>
              <a:t>svg</a:t>
            </a:r>
            <a:r>
              <a:rPr lang="en-US" dirty="0"/>
              <a:t> or canvas)</a:t>
            </a:r>
          </a:p>
          <a:p>
            <a:r>
              <a:rPr lang="en-US" dirty="0"/>
              <a:t>Interactive</a:t>
            </a:r>
          </a:p>
          <a:p>
            <a:r>
              <a:rPr lang="en-US" dirty="0" smtClean="0"/>
              <a:t>Popups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1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347" y="0"/>
            <a:ext cx="5374434" cy="686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238606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17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2241"/>
            <a:ext cx="12183513" cy="417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UniqueValueRenderer</a:t>
            </a:r>
            <a:r>
              <a:rPr lang="en-US" sz="2000" dirty="0" smtClean="0"/>
              <a:t> </a:t>
            </a:r>
            <a:r>
              <a:rPr lang="en-US" sz="2000" dirty="0"/>
              <a:t>+ </a:t>
            </a:r>
            <a:r>
              <a:rPr lang="en-US" sz="2000" dirty="0" err="1" smtClean="0"/>
              <a:t>OpacityInfo</a:t>
            </a:r>
            <a:r>
              <a:rPr lang="en-US" sz="2000" dirty="0" smtClean="0"/>
              <a:t> </a:t>
            </a:r>
            <a:r>
              <a:rPr lang="en-US" sz="2000" dirty="0"/>
              <a:t>visual variable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914401" y="534677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59876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17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2241"/>
            <a:ext cx="12183513" cy="4175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360" y="0"/>
            <a:ext cx="6542640" cy="2911475"/>
          </a:xfrm>
          <a:prstGeom prst="rect">
            <a:avLst/>
          </a:prstGeom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497322" y="131970"/>
            <a:ext cx="4220818" cy="1723549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41563" y="1912368"/>
            <a:ext cx="3469861" cy="809764"/>
          </a:xfrm>
        </p:spPr>
        <p:txBody>
          <a:bodyPr/>
          <a:lstStyle/>
          <a:p>
            <a:r>
              <a:rPr lang="en-US" sz="2000" dirty="0" err="1" smtClean="0"/>
              <a:t>UniqueValueRenderer</a:t>
            </a:r>
            <a:r>
              <a:rPr lang="en-US" sz="2000" dirty="0" smtClean="0"/>
              <a:t> </a:t>
            </a:r>
            <a:r>
              <a:rPr lang="en-US" sz="2000" dirty="0"/>
              <a:t>+ </a:t>
            </a:r>
            <a:r>
              <a:rPr lang="en-US" sz="2000" dirty="0" err="1" smtClean="0"/>
              <a:t>OpacityInfo</a:t>
            </a:r>
            <a:r>
              <a:rPr lang="en-US" sz="2000" dirty="0" smtClean="0"/>
              <a:t> </a:t>
            </a:r>
            <a:r>
              <a:rPr lang="en-US" sz="2000" dirty="0"/>
              <a:t>visual variable</a:t>
            </a:r>
          </a:p>
        </p:txBody>
      </p:sp>
    </p:spTree>
    <p:extLst>
      <p:ext uri="{BB962C8B-B14F-4D97-AF65-F5344CB8AC3E}">
        <p14:creationId xmlns:p14="http://schemas.microsoft.com/office/powerpoint/2010/main" val="62708483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747" y="476425"/>
            <a:ext cx="10367433" cy="677108"/>
          </a:xfrm>
        </p:spPr>
        <p:txBody>
          <a:bodyPr/>
          <a:lstStyle/>
          <a:p>
            <a:r>
              <a:rPr lang="en-US" sz="4400" dirty="0" smtClean="0"/>
              <a:t>Show me potential correlation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4747" y="1167650"/>
            <a:ext cx="10367433" cy="369332"/>
          </a:xfrm>
        </p:spPr>
        <p:txBody>
          <a:bodyPr/>
          <a:lstStyle/>
          <a:p>
            <a:r>
              <a:rPr lang="en-US" sz="2400" b="0" dirty="0"/>
              <a:t>Color + </a:t>
            </a:r>
            <a:r>
              <a:rPr lang="en-US" sz="2400" b="0" dirty="0" smtClean="0"/>
              <a:t>size visual variables to visualize </a:t>
            </a:r>
            <a:r>
              <a:rPr lang="en-US" sz="2400" b="0" dirty="0" smtClean="0">
                <a:solidFill>
                  <a:srgbClr val="FFFF00"/>
                </a:solidFill>
              </a:rPr>
              <a:t>two variables</a:t>
            </a:r>
            <a:endParaRPr lang="en-US" sz="2400" b="0" dirty="0">
              <a:solidFill>
                <a:srgbClr val="FFFF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5" name="Picture 4" descr="Screen Shot 2016-06-25 at 10.10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10" y="1642661"/>
            <a:ext cx="8579623" cy="4860900"/>
          </a:xfrm>
          <a:prstGeom prst="rect">
            <a:avLst/>
          </a:prstGeom>
        </p:spPr>
      </p:pic>
      <p:pic>
        <p:nvPicPr>
          <p:cNvPr id="6" name="Picture 5" descr="Screen Shot 2016-06-24 at 12.19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58" y="1998748"/>
            <a:ext cx="7766443" cy="455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647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96835" y="675567"/>
            <a:ext cx="9073907" cy="1477328"/>
          </a:xfrm>
        </p:spPr>
        <p:txBody>
          <a:bodyPr/>
          <a:lstStyle/>
          <a:p>
            <a:r>
              <a:rPr lang="en-US" dirty="0" smtClean="0"/>
              <a:t>Show me </a:t>
            </a:r>
            <a:r>
              <a:rPr lang="en-US" dirty="0" smtClean="0">
                <a:solidFill>
                  <a:srgbClr val="FFFF00"/>
                </a:solidFill>
              </a:rPr>
              <a:t>when</a:t>
            </a:r>
            <a:endParaRPr lang="en-US" sz="7200" dirty="0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5774" y="2699525"/>
            <a:ext cx="10016316" cy="455255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571500" indent="-571500" algn="l" eaLnBrk="0" hangingPunct="0">
              <a:buFont typeface="Arial"/>
              <a:buChar char="•"/>
            </a:pPr>
            <a:r>
              <a:rPr lang="en-US" sz="4400" dirty="0" smtClean="0"/>
              <a:t>Timeline with start and end date field (continuous color)</a:t>
            </a:r>
          </a:p>
          <a:p>
            <a:pPr marL="571500" indent="-571500" algn="l" eaLnBrk="0" hangingPunct="0">
              <a:buFont typeface="Arial"/>
              <a:buChar char="•"/>
            </a:pPr>
            <a:r>
              <a:rPr lang="en-US" sz="4400" dirty="0" smtClean="0"/>
              <a:t>Timeline before and after date field (diverging continuous colors)</a:t>
            </a:r>
          </a:p>
          <a:p>
            <a:pPr algn="l" eaLnBrk="0" hangingPunct="0"/>
            <a:endParaRPr lang="en-US" dirty="0"/>
          </a:p>
          <a:p>
            <a:pPr algn="l" eaLnBrk="0" hangingPunct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660718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2007" y="423352"/>
            <a:ext cx="9073907" cy="615553"/>
          </a:xfrm>
        </p:spPr>
        <p:txBody>
          <a:bodyPr/>
          <a:lstStyle/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when </a:t>
            </a:r>
            <a:r>
              <a:rPr lang="en-US" sz="2400" b="0" dirty="0" smtClean="0"/>
              <a:t>(timeline continuous color)</a:t>
            </a:r>
            <a:endParaRPr lang="en-US" sz="2800" dirty="0"/>
          </a:p>
        </p:txBody>
      </p:sp>
      <p:pic>
        <p:nvPicPr>
          <p:cNvPr id="2" name="Picture 1" descr="Screen Shot 2016-06-24 at 9.29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93" y="1209257"/>
            <a:ext cx="7211395" cy="5419407"/>
          </a:xfrm>
          <a:prstGeom prst="rect">
            <a:avLst/>
          </a:prstGeom>
        </p:spPr>
      </p:pic>
      <p:pic>
        <p:nvPicPr>
          <p:cNvPr id="5" name="Picture 4" descr="Screen Shot 2016-06-27 at 8.48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09" y="2902697"/>
            <a:ext cx="11770292" cy="377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7976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302" y="514053"/>
            <a:ext cx="10367433" cy="1477328"/>
          </a:xfrm>
        </p:spPr>
        <p:txBody>
          <a:bodyPr/>
          <a:lstStyle/>
          <a:p>
            <a:r>
              <a:rPr lang="en-US" dirty="0" smtClean="0"/>
              <a:t>Other Renderers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2302" y="1991386"/>
            <a:ext cx="10367433" cy="2577629"/>
          </a:xfrm>
        </p:spPr>
        <p:txBody>
          <a:bodyPr/>
          <a:lstStyle/>
          <a:p>
            <a:r>
              <a:rPr lang="en-US" dirty="0" err="1" smtClean="0"/>
              <a:t>DotDensityRenderer</a:t>
            </a:r>
            <a:endParaRPr lang="en-US" dirty="0" smtClean="0"/>
          </a:p>
          <a:p>
            <a:r>
              <a:rPr lang="en-US" dirty="0" err="1" smtClean="0"/>
              <a:t>BlendRenderer</a:t>
            </a:r>
            <a:endParaRPr lang="en-US" dirty="0" smtClean="0"/>
          </a:p>
          <a:p>
            <a:r>
              <a:rPr lang="en-US" dirty="0" err="1" smtClean="0"/>
              <a:t>ScaleDependentRenderer</a:t>
            </a:r>
            <a:endParaRPr lang="en-US" dirty="0" smtClean="0"/>
          </a:p>
          <a:p>
            <a:r>
              <a:rPr lang="en-US" dirty="0" err="1" smtClean="0"/>
              <a:t>Heatmap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Type Presentation Title Here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113411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smtClean="0"/>
              <a:t>Dot Density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1" y="1208432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DotDensityRenderer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4550"/>
            <a:ext cx="12192000" cy="469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978142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smtClean="0"/>
              <a:t>Dot Density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1" y="1208432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DotDensityRenderer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4550"/>
            <a:ext cx="12192000" cy="469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0558"/>
            <a:ext cx="4810125" cy="427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195115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err="1" smtClean="0"/>
              <a:t>DotDensity</a:t>
            </a:r>
            <a:r>
              <a:rPr lang="en-US" sz="3200" dirty="0"/>
              <a:t> </a:t>
            </a:r>
            <a:r>
              <a:rPr lang="en-US" sz="3200" dirty="0" smtClean="0"/>
              <a:t>can represent 1 dot per value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725"/>
            <a:ext cx="12192000" cy="525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709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err="1" smtClean="0"/>
              <a:t>BlendRenderer</a:t>
            </a:r>
            <a:r>
              <a:rPr lang="en-US" sz="3200" dirty="0" smtClean="0"/>
              <a:t> -- Beta 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6" y="1204600"/>
            <a:ext cx="9677400" cy="56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1166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Layer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Vector data (</a:t>
            </a:r>
            <a:r>
              <a:rPr lang="en-US" dirty="0" err="1"/>
              <a:t>svg</a:t>
            </a:r>
            <a:r>
              <a:rPr lang="en-US" dirty="0"/>
              <a:t> or canvas)</a:t>
            </a:r>
          </a:p>
          <a:p>
            <a:r>
              <a:rPr lang="en-US" dirty="0"/>
              <a:t>Interactive</a:t>
            </a:r>
          </a:p>
          <a:p>
            <a:r>
              <a:rPr lang="en-US" dirty="0"/>
              <a:t>Popups</a:t>
            </a:r>
          </a:p>
          <a:p>
            <a:r>
              <a:rPr lang="en-US" dirty="0"/>
              <a:t>Query (spatial and attribute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094" y="0"/>
            <a:ext cx="586190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405317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BlendRenderer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7000"/>
            <a:ext cx="9677400" cy="5605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376" y="2460625"/>
            <a:ext cx="4937624" cy="43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1877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0"/>
            <a:ext cx="10455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7323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err="1" smtClean="0"/>
              <a:t>Heatmap</a:t>
            </a:r>
            <a:r>
              <a:rPr lang="en-US" sz="3200" dirty="0" smtClean="0"/>
              <a:t> -- Renderer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1190824"/>
            <a:ext cx="6772275" cy="577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8207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Mapping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 your data drive your visualization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235630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b="0" dirty="0" smtClean="0"/>
              <a:t>Introduced in 3.13</a:t>
            </a:r>
          </a:p>
          <a:p>
            <a:r>
              <a:rPr lang="en-US" b="0" dirty="0" smtClean="0"/>
              <a:t>Takes the guesswork out of: </a:t>
            </a:r>
          </a:p>
          <a:p>
            <a:pPr lvl="1"/>
            <a:r>
              <a:rPr lang="en-US" b="0" dirty="0" smtClean="0"/>
              <a:t>What colors to use…for fill, outline, background fill outline, </a:t>
            </a:r>
            <a:r>
              <a:rPr lang="en-US" b="0" dirty="0" err="1" smtClean="0"/>
              <a:t>etc</a:t>
            </a:r>
            <a:endParaRPr lang="en-US" b="0" dirty="0" smtClean="0"/>
          </a:p>
          <a:p>
            <a:pPr lvl="1"/>
            <a:r>
              <a:rPr lang="en-US" b="0" dirty="0" smtClean="0"/>
              <a:t>What opacity to use on each color</a:t>
            </a:r>
          </a:p>
          <a:p>
            <a:pPr lvl="1"/>
            <a:r>
              <a:rPr lang="en-US" b="0" dirty="0" smtClean="0"/>
              <a:t>What size to use for lines, markers, outlines on markers</a:t>
            </a:r>
          </a:p>
          <a:p>
            <a:pPr lvl="1"/>
            <a:r>
              <a:rPr lang="en-US" b="0" dirty="0" smtClean="0"/>
              <a:t>What size is appropriate for what scale</a:t>
            </a:r>
          </a:p>
          <a:p>
            <a:pPr lvl="1"/>
            <a:endParaRPr lang="en-US" b="0" dirty="0"/>
          </a:p>
          <a:p>
            <a:r>
              <a:rPr lang="en-US" b="0" dirty="0" smtClean="0"/>
              <a:t>Does this by looking at the data, the </a:t>
            </a:r>
            <a:r>
              <a:rPr lang="en-US" b="0" dirty="0" err="1" smtClean="0"/>
              <a:t>basemap</a:t>
            </a:r>
            <a:r>
              <a:rPr lang="en-US" b="0" dirty="0" smtClean="0"/>
              <a:t>, and the story you want to tell</a:t>
            </a: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914401" y="1240182"/>
            <a:ext cx="10363200" cy="307777"/>
          </a:xfrm>
        </p:spPr>
        <p:txBody>
          <a:bodyPr/>
          <a:lstStyle/>
          <a:p>
            <a:r>
              <a:rPr lang="en-US" sz="2000" dirty="0" smtClean="0"/>
              <a:t>Data driven defaults</a:t>
            </a:r>
            <a:endParaRPr lang="en-US" sz="2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14400" y="5862836"/>
            <a:ext cx="10363200" cy="307777"/>
          </a:xfrm>
        </p:spPr>
        <p:txBody>
          <a:bodyPr/>
          <a:lstStyle/>
          <a:p>
            <a:r>
              <a:rPr lang="en-US" sz="2000" dirty="0" smtClean="0"/>
              <a:t>Used by authoring and data exploration apps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34346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-- Styles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314700"/>
            <a:ext cx="11849100" cy="354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809625"/>
            <a:ext cx="10007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1650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– FL Stats Plugin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25"/>
            <a:ext cx="12192000" cy="595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4351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– FL Stats Plugin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0"/>
            <a:ext cx="12192000" cy="3933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3425"/>
            <a:ext cx="108458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159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– </a:t>
            </a:r>
            <a:r>
              <a:rPr lang="en-US" sz="3200" dirty="0" err="1"/>
              <a:t>s</a:t>
            </a:r>
            <a:r>
              <a:rPr lang="en-US" sz="3200" dirty="0" err="1" smtClean="0"/>
              <a:t>martMapping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809625"/>
            <a:ext cx="10242550" cy="602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16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– </a:t>
            </a:r>
            <a:r>
              <a:rPr lang="en-US" sz="3200" dirty="0" err="1"/>
              <a:t>s</a:t>
            </a:r>
            <a:r>
              <a:rPr lang="en-US" sz="3200" dirty="0" err="1" smtClean="0"/>
              <a:t>martMapping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715811"/>
            <a:ext cx="8788400" cy="614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4856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Layer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Vector data (</a:t>
            </a:r>
            <a:r>
              <a:rPr lang="en-US" dirty="0" err="1"/>
              <a:t>svg</a:t>
            </a:r>
            <a:r>
              <a:rPr lang="en-US" dirty="0"/>
              <a:t> or canvas)</a:t>
            </a:r>
          </a:p>
          <a:p>
            <a:r>
              <a:rPr lang="en-US" dirty="0"/>
              <a:t>Interactive</a:t>
            </a:r>
          </a:p>
          <a:p>
            <a:r>
              <a:rPr lang="en-US" dirty="0"/>
              <a:t>Popups</a:t>
            </a:r>
          </a:p>
          <a:p>
            <a:r>
              <a:rPr lang="en-US" dirty="0"/>
              <a:t>Query (spatial and attribute)</a:t>
            </a:r>
          </a:p>
          <a:p>
            <a:r>
              <a:rPr lang="en-US" dirty="0"/>
              <a:t>Enables editing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40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649" y="-1"/>
            <a:ext cx="4130351" cy="6872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953241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29" y="762000"/>
            <a:ext cx="10486571" cy="6096000"/>
          </a:xfrm>
          <a:prstGeom prst="rect">
            <a:avLst/>
          </a:prstGeom>
        </p:spPr>
      </p:pic>
      <p:sp>
        <p:nvSpPr>
          <p:cNvPr id="5" name="Title 6"/>
          <p:cNvSpPr txBox="1">
            <a:spLocks/>
          </p:cNvSpPr>
          <p:nvPr/>
        </p:nvSpPr>
        <p:spPr>
          <a:xfrm>
            <a:off x="914400" y="23653"/>
            <a:ext cx="10363200" cy="492443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dirty="0" smtClean="0"/>
              <a:t>Smart Mapping API components – Sliders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2774243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r>
              <a:rPr lang="en-US" sz="3200" dirty="0" smtClean="0"/>
              <a:t>Smart Mapping API components – </a:t>
            </a:r>
            <a:r>
              <a:rPr lang="en-US" sz="3200" dirty="0" err="1"/>
              <a:t>s</a:t>
            </a:r>
            <a:r>
              <a:rPr lang="en-US" sz="3200" dirty="0" err="1" smtClean="0"/>
              <a:t>martMapping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" name="Picture 2" descr="Screen Shot 2016-06-22 at 3.28.04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956"/>
            <a:ext cx="12192000" cy="5431219"/>
          </a:xfrm>
          <a:prstGeom prst="rect">
            <a:avLst/>
          </a:prstGeom>
        </p:spPr>
      </p:pic>
      <p:pic>
        <p:nvPicPr>
          <p:cNvPr id="5" name="Picture 4" descr="Screen Shot 2016-06-22 at 3.29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333473"/>
            <a:ext cx="5791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3015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Smart Mapping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Goal is to help you generate the best possible visualization for your data</a:t>
            </a:r>
          </a:p>
          <a:p>
            <a:endParaRPr lang="en-US" dirty="0"/>
          </a:p>
          <a:p>
            <a:r>
              <a:rPr lang="en-US" dirty="0" smtClean="0"/>
              <a:t>It is expensive to introspect your data</a:t>
            </a:r>
          </a:p>
          <a:p>
            <a:endParaRPr lang="en-US" dirty="0" smtClean="0"/>
          </a:p>
          <a:p>
            <a:r>
              <a:rPr lang="en-US" dirty="0" smtClean="0"/>
              <a:t>Best option is to let </a:t>
            </a:r>
            <a:r>
              <a:rPr lang="en-US" dirty="0" err="1" smtClean="0"/>
              <a:t>SmartMapping</a:t>
            </a:r>
            <a:r>
              <a:rPr lang="en-US" dirty="0" smtClean="0"/>
              <a:t> generate you a renderer that you use in your application statically.  </a:t>
            </a:r>
          </a:p>
          <a:p>
            <a:endParaRPr lang="en-US" dirty="0"/>
          </a:p>
          <a:p>
            <a:r>
              <a:rPr lang="en-US" dirty="0" smtClean="0"/>
              <a:t>The authoring experience of </a:t>
            </a:r>
            <a:r>
              <a:rPr lang="en-US" dirty="0" err="1" smtClean="0"/>
              <a:t>ArcGIS.com</a:t>
            </a:r>
            <a:r>
              <a:rPr lang="en-US" dirty="0" smtClean="0"/>
              <a:t> uses smart mapping in </a:t>
            </a:r>
            <a:r>
              <a:rPr lang="en-US" dirty="0" err="1" smtClean="0"/>
              <a:t>WebMaps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17202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9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83096" y="527995"/>
            <a:ext cx="10363200" cy="369332"/>
          </a:xfrm>
        </p:spPr>
        <p:txBody>
          <a:bodyPr/>
          <a:lstStyle/>
          <a:p>
            <a:r>
              <a:rPr lang="en-US" dirty="0" smtClean="0"/>
              <a:t>Please take our Survey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575364" y="942679"/>
            <a:ext cx="10826496" cy="246221"/>
          </a:xfrm>
        </p:spPr>
        <p:txBody>
          <a:bodyPr/>
          <a:lstStyle/>
          <a:p>
            <a:r>
              <a:rPr lang="en-US" dirty="0"/>
              <a:t>Your feedback allows us to help maintain high standards and </a:t>
            </a:r>
            <a:r>
              <a:rPr lang="en-US" dirty="0" smtClean="0"/>
              <a:t>to help presenters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13684" y="2000902"/>
            <a:ext cx="2540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/>
              <a:t>Find the session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want to </a:t>
            </a:r>
            <a:r>
              <a:rPr lang="en-US" dirty="0"/>
              <a:t>review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790435" y="2350755"/>
            <a:ext cx="4475965" cy="4375476"/>
            <a:chOff x="-1033500" y="1873235"/>
            <a:chExt cx="4475965" cy="43754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3500" y="1873235"/>
              <a:ext cx="4475965" cy="437547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7726" y="2559743"/>
              <a:ext cx="1745734" cy="2971043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2389577" y="2350755"/>
            <a:ext cx="4420912" cy="4375476"/>
            <a:chOff x="2187152" y="1941654"/>
            <a:chExt cx="4420912" cy="437547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7152" y="1941654"/>
              <a:ext cx="4420912" cy="437547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46157" y="2651288"/>
              <a:ext cx="1704255" cy="2957031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5365078" y="2350755"/>
            <a:ext cx="4540922" cy="4440218"/>
            <a:chOff x="5304118" y="1920986"/>
            <a:chExt cx="4540922" cy="444021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4118" y="1920986"/>
              <a:ext cx="4540922" cy="444021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8729" y="2607398"/>
              <a:ext cx="1751700" cy="304398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8340893" y="2350755"/>
            <a:ext cx="4550384" cy="4375476"/>
            <a:chOff x="8290093" y="1953357"/>
            <a:chExt cx="4550384" cy="437547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0093" y="1953357"/>
              <a:ext cx="4550384" cy="437547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79070" y="2634025"/>
              <a:ext cx="1772429" cy="3106601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143764" y="2000902"/>
            <a:ext cx="2540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/>
              <a:t>Find </a:t>
            </a:r>
            <a:r>
              <a:rPr lang="en-US" dirty="0" smtClean="0"/>
              <a:t>your event in the Esri Events App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304579" y="2000902"/>
            <a:ext cx="2540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 smtClean="0"/>
              <a:t>Scroll down to the bottom of the session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9295285" y="2000902"/>
            <a:ext cx="2540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 smtClean="0"/>
              <a:t>Answer survey questions and submit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708347" y="300791"/>
            <a:ext cx="42075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Jeremy Bartley </a:t>
            </a:r>
            <a:r>
              <a:rPr lang="en-US" dirty="0">
                <a:hlinkClick r:id="rId9"/>
              </a:rPr>
              <a:t>jbartley@esri.com</a:t>
            </a:r>
            <a:endParaRPr lang="en-US" dirty="0"/>
          </a:p>
          <a:p>
            <a:pPr algn="r"/>
            <a:r>
              <a:rPr lang="en-US" dirty="0"/>
              <a:t>Kristian Ekenes </a:t>
            </a:r>
            <a:r>
              <a:rPr lang="en-US" dirty="0">
                <a:hlinkClick r:id="rId9"/>
              </a:rPr>
              <a:t>kekenes@esri.com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15975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pic>
        <p:nvPicPr>
          <p:cNvPr id="8" name="Picture 7" descr="Reversed Esri Logo.png"/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2741021"/>
            <a:ext cx="3632200" cy="12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7519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Ways to Visualize a Feature Layer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2" descr="https://developers.arcgis.com/javascript/jshelp/images/renderers-new-opti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1" b="53583"/>
          <a:stretch/>
        </p:blipFill>
        <p:spPr bwMode="auto">
          <a:xfrm>
            <a:off x="892304" y="1464134"/>
            <a:ext cx="3381095" cy="189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developers.arcgis.com/javascript/jshelp/images/renderers-new-opti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1" b="52000"/>
          <a:stretch/>
        </p:blipFill>
        <p:spPr bwMode="auto">
          <a:xfrm>
            <a:off x="4468326" y="3541033"/>
            <a:ext cx="3276061" cy="189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developers.arcgis.com/javascript/jshelp/images/renderers-new-opti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93" r="51206"/>
          <a:stretch/>
        </p:blipFill>
        <p:spPr bwMode="auto">
          <a:xfrm>
            <a:off x="7918255" y="1464134"/>
            <a:ext cx="3381095" cy="18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developers.arcgis.com/javascript/jshelp/images/renderers-new-opti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0" t="52219" r="1875" b="3055"/>
          <a:stretch/>
        </p:blipFill>
        <p:spPr bwMode="auto">
          <a:xfrm>
            <a:off x="7918255" y="3541033"/>
            <a:ext cx="3381095" cy="189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" r="2916"/>
          <a:stretch/>
        </p:blipFill>
        <p:spPr bwMode="auto">
          <a:xfrm>
            <a:off x="4466945" y="1451184"/>
            <a:ext cx="3277442" cy="189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3"/>
          <a:stretch/>
        </p:blipFill>
        <p:spPr bwMode="auto">
          <a:xfrm>
            <a:off x="892303" y="3535453"/>
            <a:ext cx="3381095" cy="189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92303" y="5555393"/>
            <a:ext cx="914400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r>
              <a:rPr lang="en-US" sz="2400" dirty="0" smtClean="0"/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298449047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12302" y="1990427"/>
            <a:ext cx="10367433" cy="1477328"/>
          </a:xfrm>
        </p:spPr>
        <p:txBody>
          <a:bodyPr/>
          <a:lstStyle/>
          <a:p>
            <a:r>
              <a:rPr lang="en-US" dirty="0" smtClean="0"/>
              <a:t>Renderers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2302" y="3467761"/>
            <a:ext cx="10367433" cy="1923604"/>
          </a:xfrm>
        </p:spPr>
        <p:txBody>
          <a:bodyPr/>
          <a:lstStyle/>
          <a:p>
            <a:r>
              <a:rPr lang="en-US" dirty="0" err="1" smtClean="0"/>
              <a:t>SimpleRenderer</a:t>
            </a:r>
            <a:endParaRPr lang="en-US" dirty="0" smtClean="0"/>
          </a:p>
          <a:p>
            <a:r>
              <a:rPr lang="en-US" dirty="0" err="1" smtClean="0"/>
              <a:t>UniqueValueRenderer</a:t>
            </a:r>
            <a:endParaRPr lang="en-US" dirty="0" smtClean="0"/>
          </a:p>
          <a:p>
            <a:r>
              <a:rPr lang="en-US" dirty="0" err="1" smtClean="0"/>
              <a:t>ClassBreaksRenderer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2956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Feature Layer 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A feature layer has its own default symbol</a:t>
            </a:r>
          </a:p>
          <a:p>
            <a:pPr lvl="1"/>
            <a:r>
              <a:rPr lang="en-US" dirty="0" smtClean="0"/>
              <a:t>Defined in the “</a:t>
            </a:r>
            <a:r>
              <a:rPr lang="en-US" dirty="0" err="1" smtClean="0"/>
              <a:t>drawingInfo</a:t>
            </a:r>
            <a:r>
              <a:rPr lang="en-US" dirty="0" smtClean="0"/>
              <a:t>”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3" r="21428"/>
          <a:stretch/>
        </p:blipFill>
        <p:spPr bwMode="auto">
          <a:xfrm>
            <a:off x="7296538" y="0"/>
            <a:ext cx="489546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62766"/>
            <a:ext cx="10827256" cy="2295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599681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sri_Corporate_Template">
  <a:themeElements>
    <a:clrScheme name="Esri Branding Colors 2013_Blue Background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9F2FF"/>
      </a:hlink>
      <a:folHlink>
        <a:srgbClr val="94E6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6FCEF60ECAB44BB2FA070A3E323AED" ma:contentTypeVersion="2" ma:contentTypeDescription="Create a new document." ma:contentTypeScope="" ma:versionID="0585074163d95503d6639d828f14ea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1829d8c2aa9f5cf49fa31d286540e4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69F688B2-90F1-493C-937E-1D67C811AFA3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472B1E24-DD20-49C1-8F5E-85856A3963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A9AC9B4-C2AF-4E64-9317-7C744B11F1A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B4984D13-5452-4397-9FDA-DEFC19FB5D6B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1BFA7461-AFAE-46B2-8A68-BA0DAEFA0892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1567</Words>
  <Application>Microsoft Macintosh PowerPoint</Application>
  <PresentationFormat>Custom</PresentationFormat>
  <Paragraphs>267</Paragraphs>
  <Slides>64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Esri_Corporate_Template</vt:lpstr>
      <vt:lpstr>2D Visualization with the ArcGIS API for JavaScript</vt:lpstr>
      <vt:lpstr>Feature Layer</vt:lpstr>
      <vt:lpstr>Feature Layer</vt:lpstr>
      <vt:lpstr>Feature Layer</vt:lpstr>
      <vt:lpstr>Feature Layer</vt:lpstr>
      <vt:lpstr>Feature Layer</vt:lpstr>
      <vt:lpstr>Various Ways to Visualize a Feature Layer</vt:lpstr>
      <vt:lpstr>Renderers</vt:lpstr>
      <vt:lpstr>Default Feature Layer View</vt:lpstr>
      <vt:lpstr>Show me where!</vt:lpstr>
      <vt:lpstr>Show me where! (no field)</vt:lpstr>
      <vt:lpstr>Show me where! (no field)</vt:lpstr>
      <vt:lpstr>Show me what!</vt:lpstr>
      <vt:lpstr>Show me what! (with field)</vt:lpstr>
      <vt:lpstr>Show me what! (with field)</vt:lpstr>
      <vt:lpstr>Show me what! (with expression function)</vt:lpstr>
      <vt:lpstr>Show me what! (with expression function)– Above and Below</vt:lpstr>
      <vt:lpstr>Show me what! (with expression function)– Above and Below</vt:lpstr>
      <vt:lpstr>Show me how much!</vt:lpstr>
      <vt:lpstr>Parametric Properties on Renderer</vt:lpstr>
      <vt:lpstr>Show me how much! (classed color)</vt:lpstr>
      <vt:lpstr>Show me how much! (classed color)</vt:lpstr>
      <vt:lpstr>Show me how much! (continuous color)</vt:lpstr>
      <vt:lpstr>Show me how much! (continuous color)</vt:lpstr>
      <vt:lpstr>Show me how much! (color with stops)</vt:lpstr>
      <vt:lpstr>Show me how much!  (color with stops)</vt:lpstr>
      <vt:lpstr>PowerPoint Presentation</vt:lpstr>
      <vt:lpstr>PowerPoint Presentation</vt:lpstr>
      <vt:lpstr>PowerPoint Presentation</vt:lpstr>
      <vt:lpstr>PowerPoint Presentation</vt:lpstr>
      <vt:lpstr>Show me how much! (continuous size - bounded)</vt:lpstr>
      <vt:lpstr>Show me how much! (continuous size - bounded)</vt:lpstr>
      <vt:lpstr>PowerPoint Presentation</vt:lpstr>
      <vt:lpstr>PowerPoint Presentation</vt:lpstr>
      <vt:lpstr>Show me how much! (scale dependent continuous size)</vt:lpstr>
      <vt:lpstr>Rotation</vt:lpstr>
      <vt:lpstr>Show me how much! (continuous opacity)</vt:lpstr>
      <vt:lpstr>Show me how much! (continuous opacity)</vt:lpstr>
      <vt:lpstr>Show me how much! (continuous opacity)</vt:lpstr>
      <vt:lpstr>Show me how much! (continuous opacity)</vt:lpstr>
      <vt:lpstr>Show me how much! (continuous opacity)</vt:lpstr>
      <vt:lpstr>Show me potential correlation</vt:lpstr>
      <vt:lpstr>Show me when</vt:lpstr>
      <vt:lpstr>Show me when (timeline continuous color)</vt:lpstr>
      <vt:lpstr>Other Renderers</vt:lpstr>
      <vt:lpstr>Dot Density</vt:lpstr>
      <vt:lpstr>Dot Density</vt:lpstr>
      <vt:lpstr>DotDensity can represent 1 dot per value</vt:lpstr>
      <vt:lpstr>BlendRenderer -- Beta </vt:lpstr>
      <vt:lpstr>BlendRenderer </vt:lpstr>
      <vt:lpstr>PowerPoint Presentation</vt:lpstr>
      <vt:lpstr>Heatmap -- Renderer</vt:lpstr>
      <vt:lpstr>Smart Mapping</vt:lpstr>
      <vt:lpstr>Smart Mapping</vt:lpstr>
      <vt:lpstr>Smart Mapping API components -- Styles</vt:lpstr>
      <vt:lpstr>Smart Mapping API components – FL Stats Plugin</vt:lpstr>
      <vt:lpstr>Smart Mapping API components – FL Stats Plugin</vt:lpstr>
      <vt:lpstr>Smart Mapping API components – smartMapping</vt:lpstr>
      <vt:lpstr>Smart Mapping API components – smartMapping</vt:lpstr>
      <vt:lpstr>PowerPoint Presentation</vt:lpstr>
      <vt:lpstr>Smart Mapping API components – smartMapping</vt:lpstr>
      <vt:lpstr>Smart Mapping</vt:lpstr>
      <vt:lpstr>Please take our Survey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2013-03-05T23:32:50Z</dcterms:created>
  <dcterms:modified xsi:type="dcterms:W3CDTF">2016-06-29T18:33:28Z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0x010100756FCEF60ECAB44BB2FA070A3E323AED</vt:lpwstr>
  </property>
</Properties>
</file>